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361" r:id="rId2"/>
    <p:sldId id="363" r:id="rId3"/>
    <p:sldId id="365" r:id="rId4"/>
    <p:sldId id="364" r:id="rId5"/>
    <p:sldId id="366" r:id="rId6"/>
    <p:sldId id="372" r:id="rId7"/>
    <p:sldId id="370" r:id="rId8"/>
    <p:sldId id="369" r:id="rId9"/>
    <p:sldId id="371" r:id="rId10"/>
    <p:sldId id="374" r:id="rId11"/>
    <p:sldId id="375" r:id="rId12"/>
    <p:sldId id="376" r:id="rId13"/>
    <p:sldId id="377" r:id="rId14"/>
    <p:sldId id="378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A37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80" y="224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2023/8/14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000" b="1"/>
              <a:t>论文写作经验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1980"/>
            <a:ext cx="5909945" cy="43605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9920" y="527367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课程系统学习</a:t>
            </a:r>
            <a:endParaRPr lang="zh-CN" altLang="en-US"/>
          </a:p>
          <a:p>
            <a:r>
              <a:rPr lang="zh-CN" altLang="en-US"/>
              <a:t>文献阅读与科技写作</a:t>
            </a:r>
          </a:p>
          <a:p>
            <a:r>
              <a:rPr lang="zh-CN" altLang="en-US"/>
              <a:t>学术道德与科技写作</a:t>
            </a:r>
          </a:p>
          <a:p>
            <a:r>
              <a:rPr lang="en-US" altLang="zh-CN"/>
              <a:t>··· ···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36665" y="601980"/>
            <a:ext cx="50361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期刊研究类论文的一般结构</a:t>
            </a:r>
            <a:endParaRPr lang="zh-CN" altLang="en-US"/>
          </a:p>
          <a:p>
            <a:r>
              <a:rPr lang="zh-CN" altLang="en-US"/>
              <a:t>摘要（</a:t>
            </a:r>
            <a:r>
              <a:rPr lang="en-US" altLang="zh-CN"/>
              <a:t>Abstract</a:t>
            </a:r>
            <a:r>
              <a:rPr lang="zh-CN" altLang="en-US"/>
              <a:t>）</a:t>
            </a:r>
          </a:p>
          <a:p>
            <a:r>
              <a:rPr lang="zh-CN" altLang="en-US"/>
              <a:t>引言（</a:t>
            </a:r>
            <a:r>
              <a:rPr lang="en-US" altLang="zh-CN"/>
              <a:t>Introduction</a:t>
            </a:r>
            <a:r>
              <a:rPr lang="zh-CN" altLang="en-US"/>
              <a:t>）</a:t>
            </a:r>
          </a:p>
          <a:p>
            <a:r>
              <a:rPr lang="zh-CN" altLang="en-US"/>
              <a:t>正文（</a:t>
            </a:r>
            <a:r>
              <a:rPr lang="en-US" altLang="zh-CN"/>
              <a:t>Main</a:t>
            </a:r>
            <a:r>
              <a:rPr lang="zh-CN" altLang="en-US"/>
              <a:t>）</a:t>
            </a:r>
            <a:r>
              <a:rPr lang="en-US" altLang="zh-CN"/>
              <a:t>or </a:t>
            </a:r>
            <a:r>
              <a:rPr lang="zh-CN" altLang="en-US"/>
              <a:t>（</a:t>
            </a:r>
            <a:r>
              <a:rPr lang="en-US" altLang="zh-CN"/>
              <a:t>Results and Discussion</a:t>
            </a:r>
            <a:r>
              <a:rPr lang="zh-CN" altLang="en-US"/>
              <a:t>）</a:t>
            </a:r>
          </a:p>
          <a:p>
            <a:r>
              <a:rPr lang="zh-CN" altLang="en-US"/>
              <a:t>结论（</a:t>
            </a:r>
            <a:r>
              <a:rPr lang="en-US" altLang="zh-CN"/>
              <a:t>Conclusions</a:t>
            </a:r>
            <a:r>
              <a:rPr lang="zh-CN" altLang="en-US"/>
              <a:t>）</a:t>
            </a:r>
          </a:p>
          <a:p>
            <a:r>
              <a:rPr lang="en-US" altLang="zh-CN"/>
              <a:t>··· ···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36665" y="239141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论文写作需要注意</a:t>
            </a:r>
            <a:endParaRPr lang="zh-CN" altLang="en-US"/>
          </a:p>
          <a:p>
            <a:r>
              <a:rPr lang="zh-CN" altLang="en-US"/>
              <a:t>每个部分各有目的</a:t>
            </a:r>
          </a:p>
          <a:p>
            <a:r>
              <a:rPr lang="zh-CN" altLang="en-US"/>
              <a:t>着重突出亮点</a:t>
            </a:r>
          </a:p>
          <a:p>
            <a:r>
              <a:rPr lang="zh-CN" altLang="en-US"/>
              <a:t>阐明科学意义</a:t>
            </a:r>
          </a:p>
          <a:p>
            <a:r>
              <a:rPr lang="zh-CN" altLang="en-US"/>
              <a:t>体现学术水准</a:t>
            </a:r>
          </a:p>
          <a:p>
            <a:r>
              <a:rPr lang="en-US" altLang="zh-CN"/>
              <a:t>··· ···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36665" y="4180840"/>
            <a:ext cx="4533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论文写作：逻辑性、科学性、文学性</a:t>
            </a:r>
          </a:p>
          <a:p>
            <a:r>
              <a:rPr lang="zh-CN" altLang="en-US"/>
              <a:t>需要系统的理论学习，大量的刻意练习</a:t>
            </a:r>
          </a:p>
          <a:p>
            <a:r>
              <a:rPr lang="zh-CN" altLang="en-US">
                <a:sym typeface="+mn-ea"/>
              </a:rPr>
              <a:t>论文写作是一门系统且体量较大的学问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36665" y="53155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非系统性讨论</a:t>
            </a:r>
          </a:p>
          <a:p>
            <a:r>
              <a:rPr lang="zh-CN" altLang="en-US"/>
              <a:t>文字（</a:t>
            </a:r>
            <a:r>
              <a:rPr lang="en-US" altLang="zh-CN"/>
              <a:t>2</a:t>
            </a:r>
            <a:r>
              <a:rPr lang="zh-CN" altLang="en-US"/>
              <a:t>点）</a:t>
            </a:r>
            <a:r>
              <a:rPr lang="en-US" altLang="zh-CN"/>
              <a:t>&amp; </a:t>
            </a:r>
            <a:r>
              <a:rPr lang="zh-CN" altLang="en-US"/>
              <a:t>作图（</a:t>
            </a:r>
            <a:r>
              <a:rPr lang="en-US" altLang="zh-CN"/>
              <a:t>3</a:t>
            </a:r>
            <a:r>
              <a:rPr lang="zh-CN" altLang="en-US"/>
              <a:t>点）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/>
              <a:t>科研作图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4813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三、制式（模仿</a:t>
            </a:r>
            <a:r>
              <a:rPr lang="en-US" altLang="zh-CN" b="1"/>
              <a:t>+</a:t>
            </a:r>
            <a:r>
              <a:rPr lang="zh-CN" altLang="en-US" b="1"/>
              <a:t>积累）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540" y="3547376"/>
            <a:ext cx="6060994" cy="30582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993140"/>
            <a:ext cx="4113530" cy="3175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1325" y="497713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视图形状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曲线位置（置底靠边）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框线颜色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77235" y="497713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轴标密度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向下填充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图例样式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970" y="495300"/>
            <a:ext cx="2955290" cy="295529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5223510" y="339725"/>
            <a:ext cx="0" cy="62439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/>
              <a:t>科研作图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4813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三、制式（模仿</a:t>
            </a:r>
            <a:r>
              <a:rPr lang="en-US" altLang="zh-CN" b="1"/>
              <a:t>+</a:t>
            </a:r>
            <a:r>
              <a:rPr lang="zh-CN" altLang="en-US" b="1"/>
              <a:t>积累）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1325" y="497713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环线颜色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环线密度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散点</a:t>
            </a:r>
            <a:r>
              <a:rPr lang="en-US" altLang="zh-CN"/>
              <a:t>+</a:t>
            </a:r>
            <a:r>
              <a:rPr lang="zh-CN" altLang="en-US"/>
              <a:t>拟合</a:t>
            </a:r>
            <a:r>
              <a:rPr lang="en-US" altLang="zh-CN"/>
              <a:t> / </a:t>
            </a:r>
            <a:r>
              <a:rPr lang="zh-CN" altLang="en-US"/>
              <a:t>折线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坐标</a:t>
            </a:r>
            <a:r>
              <a:rPr lang="en-US" altLang="zh-CN"/>
              <a:t>Grid</a:t>
            </a:r>
            <a:r>
              <a:rPr lang="zh-CN" altLang="en-US"/>
              <a:t>样式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223510" y="339725"/>
            <a:ext cx="0" cy="62439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图片 18" descr="5d5polo"/>
          <p:cNvPicPr>
            <a:picLocks noChangeAspect="1"/>
          </p:cNvPicPr>
          <p:nvPr/>
        </p:nvPicPr>
        <p:blipFill>
          <a:blip r:embed="rId3"/>
          <a:srcRect l="15286" r="11431"/>
          <a:stretch>
            <a:fillRect/>
          </a:stretch>
        </p:blipFill>
        <p:spPr>
          <a:xfrm>
            <a:off x="5800090" y="224155"/>
            <a:ext cx="2796540" cy="292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355" y="3615055"/>
            <a:ext cx="2794635" cy="2620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990" y="3477895"/>
            <a:ext cx="3362325" cy="2895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755" y="481330"/>
            <a:ext cx="2603500" cy="24714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230" y="1009015"/>
            <a:ext cx="3806825" cy="35706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/>
              <a:t>科研作图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88995" y="2691130"/>
            <a:ext cx="4927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/>
              <a:t>审美和品位需要</a:t>
            </a:r>
            <a:r>
              <a:rPr lang="zh-CN" altLang="en-US" b="1"/>
              <a:t>积累</a:t>
            </a:r>
            <a:r>
              <a:rPr lang="zh-CN" altLang="en-US"/>
              <a:t>和</a:t>
            </a:r>
            <a:r>
              <a:rPr lang="zh-CN" altLang="en-US" b="1"/>
              <a:t>锻炼</a:t>
            </a:r>
            <a:endParaRPr lang="zh-CN" altLang="en-US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注意留意优秀案例的制式、配色、排版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Information for </a:t>
            </a:r>
            <a:r>
              <a:rPr lang="en-US" altLang="zh-CN" sz="2000" b="1">
                <a:sym typeface="+mn-ea"/>
              </a:rPr>
              <a:t>Authors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" y="697865"/>
            <a:ext cx="4568190" cy="5910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120" y="697865"/>
            <a:ext cx="4551680" cy="5910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340" y="697865"/>
            <a:ext cx="2433955" cy="2272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578340" y="3268980"/>
            <a:ext cx="21272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学术期刊对于投稿的要求一般会有文件或网页说明，论文定稿、投稿、转投前务必仔细阅读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ym typeface="+mn-ea"/>
              </a:rPr>
              <a:t>论文投稿流程</a:t>
            </a:r>
            <a:r>
              <a:rPr lang="en-US" altLang="zh-CN" sz="2000" b="1">
                <a:sym typeface="+mn-ea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14985" y="11633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编辑送审</a:t>
            </a:r>
            <a:r>
              <a:rPr lang="zh-CN" altLang="en-US"/>
              <a:t>：编辑根据论文质量和内容特点决定</a:t>
            </a:r>
            <a:r>
              <a:rPr lang="zh-CN" altLang="en-US" b="1"/>
              <a:t>是否送审</a:t>
            </a:r>
            <a:r>
              <a:rPr lang="zh-CN" altLang="en-US"/>
              <a:t>，以及送审何人。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4980" y="399478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审稿人审稿</a:t>
            </a:r>
            <a:r>
              <a:rPr lang="zh-CN" altLang="en-US"/>
              <a:t>：审稿人</a:t>
            </a:r>
            <a:r>
              <a:rPr lang="zh-CN" altLang="en-US">
                <a:sym typeface="+mn-ea"/>
              </a:rPr>
              <a:t>提问，并</a:t>
            </a:r>
            <a:r>
              <a:rPr lang="zh-CN" altLang="en-US"/>
              <a:t>表明</a:t>
            </a:r>
            <a:r>
              <a:rPr lang="zh-CN" altLang="en-US" b="1"/>
              <a:t>是否同意发表</a:t>
            </a:r>
            <a:r>
              <a:rPr lang="zh-CN" altLang="en-US"/>
              <a:t>（一般需要获得所有审稿人同意方可发表），审稿人数不定（网传有遇到</a:t>
            </a:r>
            <a:r>
              <a:rPr lang="en-US" altLang="zh-CN"/>
              <a:t>15</a:t>
            </a:r>
            <a:r>
              <a:rPr lang="zh-CN" altLang="en-US"/>
              <a:t>位审稿人的情况）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4985" y="2825115"/>
            <a:ext cx="4385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80%-98%</a:t>
            </a:r>
            <a:r>
              <a:rPr lang="zh-CN" altLang="en-US"/>
              <a:t>的论文在</a:t>
            </a:r>
            <a:r>
              <a:rPr lang="zh-CN" altLang="en-US" b="1"/>
              <a:t>编辑送审</a:t>
            </a:r>
            <a:r>
              <a:rPr lang="zh-CN" altLang="en-US"/>
              <a:t>阶段被拒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4980" y="5931535"/>
            <a:ext cx="4385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送审稿人后，接受率</a:t>
            </a:r>
            <a:r>
              <a:rPr lang="en-US" altLang="zh-CN"/>
              <a:t>40%-80%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95365" y="3994785"/>
            <a:ext cx="45339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随便看看就让过</a:t>
            </a:r>
          </a:p>
          <a:p>
            <a:r>
              <a:rPr lang="zh-CN" altLang="en-US"/>
              <a:t>随便看看然后不让过</a:t>
            </a:r>
          </a:p>
          <a:p>
            <a:r>
              <a:rPr lang="zh-CN" altLang="en-US"/>
              <a:t>没有问题制造问题也不让过</a:t>
            </a:r>
          </a:p>
          <a:p>
            <a:r>
              <a:rPr lang="zh-CN" altLang="en-US"/>
              <a:t>认真提问帮助提升文章质量</a:t>
            </a:r>
          </a:p>
          <a:p>
            <a:endParaRPr lang="zh-CN" altLang="en-US"/>
          </a:p>
          <a:p>
            <a:r>
              <a:rPr lang="zh-CN" altLang="en-US"/>
              <a:t>审稿人五花八门，通过与否更多是概率问题</a:t>
            </a:r>
          </a:p>
          <a:p>
            <a:endParaRPr lang="zh-CN" altLang="en-US"/>
          </a:p>
          <a:p>
            <a:r>
              <a:rPr lang="zh-CN" altLang="en-US"/>
              <a:t>比起取悦审稿人，更应该重点关注编辑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95365" y="116332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编辑在论文发表过程中的作用更重要，其决定更具确定性、可预测性</a:t>
            </a:r>
          </a:p>
          <a:p>
            <a:endParaRPr lang="zh-CN" altLang="en-US"/>
          </a:p>
          <a:p>
            <a:r>
              <a:rPr lang="zh-CN" altLang="en-US"/>
              <a:t>科学意义</a:t>
            </a:r>
          </a:p>
          <a:p>
            <a:r>
              <a:rPr lang="zh-CN" altLang="en-US"/>
              <a:t>创新性</a:t>
            </a:r>
          </a:p>
          <a:p>
            <a:r>
              <a:rPr lang="zh-CN" altLang="en-US"/>
              <a:t>学术水准</a:t>
            </a:r>
          </a:p>
          <a:p>
            <a:r>
              <a:rPr lang="zh-CN" altLang="en-US" b="1"/>
              <a:t>作图美观，行文专业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9690" y="3569335"/>
            <a:ext cx="12037695" cy="69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000" b="1"/>
              <a:t>文字写作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7655" y="713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一、</a:t>
            </a:r>
            <a:r>
              <a:rPr lang="en-US" altLang="zh-CN" b="1"/>
              <a:t>Essay</a:t>
            </a:r>
            <a:r>
              <a:rPr lang="zh-CN" altLang="en-US" b="1"/>
              <a:t>格式（以总结句开头</a:t>
            </a:r>
            <a:r>
              <a:rPr lang="zh-CN" altLang="en-US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7655" y="1397000"/>
            <a:ext cx="4305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Essay</a:t>
            </a:r>
            <a:r>
              <a:rPr lang="zh-CN" altLang="en-US"/>
              <a:t>写法：全文、</a:t>
            </a:r>
            <a:r>
              <a:rPr lang="zh-CN" altLang="en-US" b="1"/>
              <a:t>单个段落</a:t>
            </a:r>
            <a:r>
              <a:rPr lang="zh-CN" altLang="en-US"/>
              <a:t>、单个句子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0995" y="2003425"/>
            <a:ext cx="55994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以总结句开头（概括句、结论句）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概括句（总分总）：中间展开细节，以结论句结尾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结论句（总分）：先交代结论，之后解释论点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40995" y="3636010"/>
            <a:ext cx="54121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段落总体</a:t>
            </a:r>
            <a:r>
              <a:rPr lang="zh-CN" altLang="en-US"/>
              <a:t>不要采用以下结构：</a:t>
            </a:r>
          </a:p>
          <a:p>
            <a:endParaRPr lang="zh-CN" altLang="en-US"/>
          </a:p>
          <a:p>
            <a:r>
              <a:rPr lang="zh-CN" altLang="en-US"/>
              <a:t>逻辑递进、时间顺序、对比、并列、假设成立</a:t>
            </a:r>
            <a:r>
              <a:rPr lang="en-US" altLang="zh-CN"/>
              <a:t>··· ···</a:t>
            </a:r>
          </a:p>
          <a:p>
            <a:endParaRPr lang="en-US" altLang="zh-CN"/>
          </a:p>
          <a:p>
            <a:r>
              <a:rPr lang="zh-CN" altLang="en-US" b="1"/>
              <a:t>只能在开头总结句前提下使用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0995" y="5512435"/>
            <a:ext cx="534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/>
              <a:t>每段第一句是对全段的高度总结，同方向读者只读论文每段第一句即了解全文大致内容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43650" y="995680"/>
            <a:ext cx="52673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Essay</a:t>
            </a:r>
            <a:r>
              <a:rPr lang="zh-CN" altLang="en-US" b="1"/>
              <a:t>思想</a:t>
            </a:r>
            <a:r>
              <a:rPr lang="zh-CN" altLang="en-US" b="1">
                <a:sym typeface="+mn-ea"/>
              </a:rPr>
              <a:t>写作</a:t>
            </a:r>
            <a:r>
              <a:rPr lang="zh-CN" altLang="en-US" b="1"/>
              <a:t>论文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论文写作时先写每段第一句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修改：每段第一句之间具备很强的逻辑联系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段落内容严格围绕第一句展开（不跑题）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zh-CN" altLang="en-US"/>
              <a:t>专注论文写作层级（总体</a:t>
            </a:r>
            <a:r>
              <a:rPr lang="en-US" altLang="zh-CN"/>
              <a:t>/</a:t>
            </a:r>
            <a:r>
              <a:rPr lang="zh-CN" altLang="en-US"/>
              <a:t>细节层级）；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/>
              <a:t>逻辑封闭，不易节外生枝。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6390640" y="530034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论文写作常见问题：</a:t>
            </a:r>
          </a:p>
          <a:p>
            <a:r>
              <a:rPr lang="zh-CN" altLang="en-US"/>
              <a:t>认为论文写作难度很高</a:t>
            </a:r>
          </a:p>
          <a:p>
            <a:r>
              <a:rPr lang="zh-CN" altLang="en-US"/>
              <a:t>水平提升遇到瓶颈</a:t>
            </a:r>
          </a:p>
          <a:p>
            <a:r>
              <a:rPr lang="zh-CN" altLang="en-US"/>
              <a:t>需要大量文献阅读和写作练习</a:t>
            </a:r>
          </a:p>
          <a:p>
            <a:r>
              <a:rPr lang="en-US" altLang="zh-CN"/>
              <a:t>··· ···</a:t>
            </a:r>
          </a:p>
        </p:txBody>
      </p:sp>
      <p:sp>
        <p:nvSpPr>
          <p:cNvPr id="5" name="椭圆 4"/>
          <p:cNvSpPr/>
          <p:nvPr/>
        </p:nvSpPr>
        <p:spPr>
          <a:xfrm>
            <a:off x="8201025" y="4147820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528810" y="4799965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6443980" y="4686935"/>
            <a:ext cx="4077335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9662795" y="4020185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978900" y="4325620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301865" y="4927600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844915" y="4998085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482840" y="4351020"/>
            <a:ext cx="1449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逻辑方向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566910" y="3894455"/>
            <a:ext cx="1007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疑点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000" b="1"/>
              <a:t>文字写作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7655" y="713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一、</a:t>
            </a:r>
            <a:r>
              <a:rPr lang="en-US" altLang="zh-CN" b="1"/>
              <a:t>Essay</a:t>
            </a:r>
            <a:r>
              <a:rPr lang="zh-CN" altLang="en-US" b="1"/>
              <a:t>格式（以总结句开头</a:t>
            </a:r>
            <a:r>
              <a:rPr lang="zh-CN" altLang="en-US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7655" y="1397000"/>
            <a:ext cx="4305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Essay</a:t>
            </a:r>
            <a:r>
              <a:rPr lang="zh-CN" altLang="en-US"/>
              <a:t>写法：全文、</a:t>
            </a:r>
            <a:r>
              <a:rPr lang="zh-CN" altLang="en-US" b="1"/>
              <a:t>单个段落</a:t>
            </a:r>
            <a:r>
              <a:rPr lang="zh-CN" altLang="en-US"/>
              <a:t>、单个句子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0995" y="2003425"/>
            <a:ext cx="55994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以总结句开头（概括句、结论句）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概括句（总分总）：中间展开细节，以结论句结尾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结论句（总分）：先交代结论，之后解释论点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40995" y="3636010"/>
            <a:ext cx="54121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段落总体</a:t>
            </a:r>
            <a:r>
              <a:rPr lang="zh-CN" altLang="en-US"/>
              <a:t>不要采用以下结构：</a:t>
            </a:r>
          </a:p>
          <a:p>
            <a:endParaRPr lang="zh-CN" altLang="en-US"/>
          </a:p>
          <a:p>
            <a:r>
              <a:rPr lang="zh-CN" altLang="en-US"/>
              <a:t>逻辑递进、时间顺序、对比、并列、假设成立</a:t>
            </a:r>
            <a:r>
              <a:rPr lang="en-US" altLang="zh-CN"/>
              <a:t>··· ···</a:t>
            </a:r>
          </a:p>
          <a:p>
            <a:endParaRPr lang="en-US" altLang="zh-CN"/>
          </a:p>
          <a:p>
            <a:r>
              <a:rPr lang="zh-CN" altLang="en-US" b="1"/>
              <a:t>只能在开头总结句前提下使用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0995" y="5512435"/>
            <a:ext cx="534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/>
              <a:t>每段第一句是对全段的高度总结，同方向读者只读论文每段第一句即了解全文大致内容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43650" y="995680"/>
            <a:ext cx="52673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Essay</a:t>
            </a:r>
            <a:r>
              <a:rPr lang="zh-CN" altLang="en-US" b="1"/>
              <a:t>思想</a:t>
            </a:r>
            <a:r>
              <a:rPr lang="zh-CN" altLang="en-US" b="1">
                <a:sym typeface="+mn-ea"/>
              </a:rPr>
              <a:t>写作</a:t>
            </a:r>
            <a:r>
              <a:rPr lang="zh-CN" altLang="en-US" b="1"/>
              <a:t>论文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论文写作时先写每段第一句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修改：每段第一句之间具备很强的逻辑联系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段落内容严格围绕第一句展开（不跑题）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zh-CN" altLang="en-US"/>
              <a:t>专注论文写作层级（总体</a:t>
            </a:r>
            <a:r>
              <a:rPr lang="en-US" altLang="zh-CN"/>
              <a:t>/</a:t>
            </a:r>
            <a:r>
              <a:rPr lang="zh-CN" altLang="en-US"/>
              <a:t>细节层级）；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/>
              <a:t>逻辑封闭，不易节外生枝。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6390640" y="530034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论文写作常见问题：</a:t>
            </a:r>
          </a:p>
          <a:p>
            <a:r>
              <a:rPr lang="zh-CN" altLang="en-US"/>
              <a:t>认为论文写作难度很高</a:t>
            </a:r>
          </a:p>
          <a:p>
            <a:r>
              <a:rPr lang="zh-CN" altLang="en-US"/>
              <a:t>水平提升遇到瓶颈</a:t>
            </a:r>
          </a:p>
          <a:p>
            <a:r>
              <a:rPr lang="zh-CN" altLang="en-US"/>
              <a:t>需要大量文献阅读和写作练习</a:t>
            </a:r>
          </a:p>
          <a:p>
            <a:r>
              <a:rPr lang="en-US" altLang="zh-CN"/>
              <a:t>··· ···</a:t>
            </a:r>
          </a:p>
        </p:txBody>
      </p:sp>
      <p:sp>
        <p:nvSpPr>
          <p:cNvPr id="5" name="椭圆 4"/>
          <p:cNvSpPr/>
          <p:nvPr/>
        </p:nvSpPr>
        <p:spPr>
          <a:xfrm>
            <a:off x="8201025" y="4147820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528810" y="4799965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6443980" y="4686935"/>
            <a:ext cx="4077335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9662795" y="4020185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978900" y="4325620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301865" y="4927600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844915" y="4998085"/>
            <a:ext cx="133985" cy="1276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7054215" y="4218305"/>
            <a:ext cx="1146810" cy="4622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8027035" y="4686935"/>
            <a:ext cx="837565" cy="3359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10" idx="3"/>
          </p:cNvCxnSpPr>
          <p:nvPr/>
        </p:nvCxnSpPr>
        <p:spPr>
          <a:xfrm flipV="1">
            <a:off x="8777605" y="4434840"/>
            <a:ext cx="220980" cy="2527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7482840" y="4351020"/>
            <a:ext cx="1449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逻辑方向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566910" y="3894455"/>
            <a:ext cx="1007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疑点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000" b="1"/>
              <a:t>文字写作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7655" y="713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二、绝对精简（每个词都不能再删）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0995" y="1453515"/>
            <a:ext cx="55994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不要有任何形式的重复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Fig.1a</a:t>
            </a:r>
            <a:r>
              <a:rPr lang="zh-CN" altLang="en-US"/>
              <a:t>中的红色曲线是</a:t>
            </a:r>
            <a:r>
              <a:rPr lang="en-US" altLang="zh-CN"/>
              <a:t>A</a:t>
            </a:r>
            <a:r>
              <a:rPr lang="zh-CN" altLang="en-US"/>
              <a:t>样品的结果，</a:t>
            </a:r>
            <a:r>
              <a:rPr lang="en-US" altLang="zh-CN"/>
              <a:t>Fig.1a</a:t>
            </a:r>
            <a:r>
              <a:rPr lang="zh-CN" altLang="en-US"/>
              <a:t>中的蓝色曲线是</a:t>
            </a:r>
            <a:r>
              <a:rPr lang="en-US" altLang="zh-CN"/>
              <a:t>B</a:t>
            </a:r>
            <a:r>
              <a:rPr lang="zh-CN" altLang="en-US"/>
              <a:t>样品的结果。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Fig.1a</a:t>
            </a:r>
            <a:r>
              <a:rPr lang="zh-CN" altLang="en-US"/>
              <a:t>中的红色和蓝色曲线分别是样品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zh-CN" altLang="en-US"/>
              <a:t>的结果。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Fig.1a</a:t>
            </a:r>
            <a:r>
              <a:rPr lang="zh-CN" altLang="en-US"/>
              <a:t>中的红色（蓝色）曲线是样品</a:t>
            </a:r>
            <a:r>
              <a:rPr lang="en-US" altLang="zh-CN"/>
              <a:t>A</a:t>
            </a:r>
            <a:r>
              <a:rPr lang="zh-CN" altLang="en-US"/>
              <a:t>（</a:t>
            </a:r>
            <a:r>
              <a:rPr lang="en-US" altLang="zh-CN"/>
              <a:t>B</a:t>
            </a:r>
            <a:r>
              <a:rPr lang="zh-CN" altLang="en-US"/>
              <a:t>）的结果。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7021195" y="1583055"/>
            <a:ext cx="406400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论文写作常见问题：</a:t>
            </a:r>
          </a:p>
          <a:p>
            <a:endParaRPr lang="zh-CN" altLang="en-US"/>
          </a:p>
          <a:p>
            <a:r>
              <a:rPr lang="zh-CN" altLang="en-US"/>
              <a:t>不自觉地刻意凑字数</a:t>
            </a:r>
          </a:p>
          <a:p>
            <a:endParaRPr lang="zh-CN" altLang="en-US"/>
          </a:p>
          <a:p>
            <a:r>
              <a:rPr lang="zh-CN" altLang="en-US"/>
              <a:t>思如泉涌，收不住，写太多</a:t>
            </a:r>
          </a:p>
          <a:p>
            <a:endParaRPr lang="zh-CN" altLang="en-US"/>
          </a:p>
          <a:p>
            <a:r>
              <a:rPr lang="zh-CN" altLang="en-US"/>
              <a:t>文字过于口语化</a:t>
            </a:r>
          </a:p>
          <a:p>
            <a:endParaRPr lang="zh-CN" altLang="en-US"/>
          </a:p>
          <a:p>
            <a:r>
              <a:rPr lang="zh-CN" altLang="en-US"/>
              <a:t>感觉文字不够高级、不够专业</a:t>
            </a:r>
          </a:p>
          <a:p>
            <a:endParaRPr lang="zh-CN" altLang="en-US"/>
          </a:p>
          <a:p>
            <a:r>
              <a:rPr lang="zh-CN" altLang="en-US"/>
              <a:t>改了很多遍，总觉得差点意思</a:t>
            </a:r>
          </a:p>
          <a:p>
            <a:endParaRPr lang="zh-CN" altLang="en-US"/>
          </a:p>
          <a:p>
            <a:r>
              <a:rPr lang="zh-CN" altLang="en-US"/>
              <a:t>不知从何入手</a:t>
            </a:r>
          </a:p>
          <a:p>
            <a:endParaRPr lang="zh-CN" altLang="en-US"/>
          </a:p>
          <a:p>
            <a:r>
              <a:rPr lang="en-US" altLang="zh-CN"/>
              <a:t>··· ···</a:t>
            </a:r>
            <a:endParaRPr lang="zh-CN" altLang="en-US"/>
          </a:p>
          <a:p>
            <a:endParaRPr lang="zh-CN" altLang="en-US"/>
          </a:p>
          <a:p>
            <a:pPr algn="r"/>
            <a:r>
              <a:rPr lang="en-US" altLang="zh-CN"/>
              <a:t>——</a:t>
            </a:r>
            <a:r>
              <a:rPr lang="zh-CN" altLang="en-US" b="1"/>
              <a:t>绝对精简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0995" y="4131945"/>
            <a:ext cx="55994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一个句子完整叙述一件事情（长难句），切忌：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一件事用两句以上的话叙述：第一句话讲一半，第二句话讲另一半；第一句话已叙述完，第二句话补充；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两句以上的话讲同一件事情：第一句话已叙述完，第二句从另外一个角度再叙述。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/>
              <a:t>文字写作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7655" y="713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ex</a:t>
            </a:r>
            <a:r>
              <a:rPr lang="zh-CN" altLang="en-US" b="1"/>
              <a:t>、英文写作软件</a:t>
            </a:r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562610" y="1537335"/>
            <a:ext cx="406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论文写作常见问题：</a:t>
            </a:r>
          </a:p>
          <a:p>
            <a:endParaRPr lang="zh-CN" altLang="en-US"/>
          </a:p>
          <a:p>
            <a:r>
              <a:rPr lang="zh-CN" altLang="en-US"/>
              <a:t>用牛津词典逐字逐句写</a:t>
            </a:r>
          </a:p>
          <a:p>
            <a:endParaRPr lang="zh-CN" altLang="en-US"/>
          </a:p>
          <a:p>
            <a:r>
              <a:rPr lang="zh-CN" altLang="en-US"/>
              <a:t>一上来直接写英文（小学生作文）</a:t>
            </a:r>
          </a:p>
          <a:p>
            <a:endParaRPr lang="zh-CN" altLang="en-US"/>
          </a:p>
          <a:p>
            <a:r>
              <a:rPr lang="zh-CN" altLang="en-US"/>
              <a:t>大量阅读文献，摘抄好词好句</a:t>
            </a:r>
          </a:p>
          <a:p>
            <a:endParaRPr lang="en-US" altLang="zh-CN"/>
          </a:p>
          <a:p>
            <a:r>
              <a:rPr lang="en-US" altLang="zh-CN"/>
              <a:t>··· ···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070" y="1826260"/>
            <a:ext cx="1247775" cy="514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580" y="1348740"/>
            <a:ext cx="1312545" cy="4775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1150" y="789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AI</a:t>
            </a:r>
            <a:r>
              <a:rPr lang="zh-CN" altLang="en-US" b="1"/>
              <a:t>翻译：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845" y="1348740"/>
            <a:ext cx="1619250" cy="4851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90515" y="24371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语法纠错：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944495"/>
            <a:ext cx="1419225" cy="5619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rcRect t="12364"/>
          <a:stretch>
            <a:fillRect/>
          </a:stretch>
        </p:blipFill>
        <p:spPr>
          <a:xfrm>
            <a:off x="7894320" y="3049905"/>
            <a:ext cx="1133475" cy="4591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rcRect l="7222" t="30290" r="2650"/>
          <a:stretch>
            <a:fillRect/>
          </a:stretch>
        </p:blipFill>
        <p:spPr>
          <a:xfrm>
            <a:off x="7423150" y="6223000"/>
            <a:ext cx="1339215" cy="3054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391150" y="37534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英文润色：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8845" y="4406900"/>
            <a:ext cx="1304925" cy="4095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0720" y="5194935"/>
            <a:ext cx="785495" cy="5264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2365" y="5166360"/>
            <a:ext cx="2028825" cy="5238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9140" y="3030855"/>
            <a:ext cx="1467485" cy="5029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rcRect t="12364"/>
          <a:stretch>
            <a:fillRect/>
          </a:stretch>
        </p:blipFill>
        <p:spPr>
          <a:xfrm>
            <a:off x="7947660" y="4391025"/>
            <a:ext cx="1133475" cy="4591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5025" y="4347210"/>
            <a:ext cx="1467485" cy="5029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391150" y="6223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语料数据库：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380" y="4976495"/>
            <a:ext cx="749300" cy="71374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044700" y="5102860"/>
            <a:ext cx="1569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10A37F"/>
                </a:solidFill>
              </a:rPr>
              <a:t>ChatGPT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3205" y="2112645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/>
              <a:t>科研作图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33750" y="2829560"/>
            <a:ext cx="55245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作图软件：</a:t>
            </a:r>
            <a:r>
              <a:rPr lang="en-US" altLang="zh-CN">
                <a:sym typeface="+mn-ea"/>
              </a:rPr>
              <a:t>Adobe illustrator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Photoshop</a:t>
            </a:r>
            <a:r>
              <a:rPr lang="zh-CN" altLang="en-US">
                <a:sym typeface="+mn-ea"/>
              </a:rPr>
              <a:t>、</a:t>
            </a:r>
            <a:r>
              <a:rPr lang="en-US" altLang="zh-CN"/>
              <a:t>PPT</a:t>
            </a:r>
            <a:r>
              <a:rPr lang="zh-CN" altLang="en-US"/>
              <a:t>、</a:t>
            </a:r>
            <a:r>
              <a:rPr lang="en-US" altLang="zh-CN"/>
              <a:t>3DMax</a:t>
            </a:r>
            <a:r>
              <a:rPr lang="zh-CN" altLang="en-US"/>
              <a:t>、</a:t>
            </a:r>
            <a:r>
              <a:rPr lang="en-US" altLang="zh-CN">
                <a:sym typeface="+mn-ea"/>
              </a:rPr>
              <a:t>Origin</a:t>
            </a:r>
            <a:r>
              <a:rPr lang="zh-CN" altLang="en-US">
                <a:sym typeface="+mn-ea"/>
              </a:rPr>
              <a:t>、</a:t>
            </a:r>
            <a:r>
              <a:rPr lang="en-US" altLang="zh-CN"/>
              <a:t>Matlab</a:t>
            </a:r>
            <a:r>
              <a:rPr lang="zh-CN" altLang="en-US"/>
              <a:t>、</a:t>
            </a:r>
            <a:r>
              <a:rPr lang="en-US" altLang="zh-CN"/>
              <a:t>Python</a:t>
            </a:r>
            <a:r>
              <a:rPr lang="zh-CN" altLang="en-US"/>
              <a:t>、</a:t>
            </a:r>
            <a:r>
              <a:rPr lang="en-US" altLang="zh-CN"/>
              <a:t>Arcobat</a:t>
            </a:r>
            <a:r>
              <a:rPr lang="zh-CN" altLang="en-US"/>
              <a:t>、</a:t>
            </a:r>
            <a:r>
              <a:rPr lang="en-US" altLang="zh-CN"/>
              <a:t>RMB</a:t>
            </a:r>
          </a:p>
          <a:p>
            <a:endParaRPr lang="en-US" altLang="zh-CN"/>
          </a:p>
          <a:p>
            <a:endParaRPr lang="en-US" altLang="zh-CN"/>
          </a:p>
          <a:p>
            <a:pPr algn="ctr"/>
            <a:r>
              <a:rPr lang="zh-CN" altLang="en-US" b="1"/>
              <a:t>一、排版</a:t>
            </a:r>
            <a:r>
              <a:rPr lang="en-US" altLang="zh-CN" b="1"/>
              <a:t>                    </a:t>
            </a:r>
            <a:r>
              <a:rPr lang="zh-CN" altLang="en-US" b="1"/>
              <a:t>二、配色</a:t>
            </a:r>
            <a:r>
              <a:rPr lang="en-US" altLang="zh-CN" b="1"/>
              <a:t>                    </a:t>
            </a:r>
            <a:r>
              <a:rPr lang="zh-CN" altLang="en-US" b="1"/>
              <a:t>三、制式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0" y="1885315"/>
            <a:ext cx="4932680" cy="4979035"/>
          </a:xfrm>
          <a:prstGeom prst="rect">
            <a:avLst/>
          </a:prstGeom>
        </p:spPr>
      </p:pic>
      <p:pic>
        <p:nvPicPr>
          <p:cNvPr id="2" name="图片 1" descr="C:/Users/evand/AppData/Local/Temp/picturecompress_20220304123129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770" y="3265170"/>
            <a:ext cx="5387340" cy="3592830"/>
          </a:xfrm>
          <a:prstGeom prst="rect">
            <a:avLst/>
          </a:prstGeom>
        </p:spPr>
      </p:pic>
      <p:pic>
        <p:nvPicPr>
          <p:cNvPr id="7" name="图片 6" descr="fig4V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610" y="0"/>
            <a:ext cx="4898390" cy="32651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/>
              <a:t>科研作图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4813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一、排版（对齐、统一、对称）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3675" y="11798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利用辅助线，像素点级别对齐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09515" y="954405"/>
            <a:ext cx="2393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形状统一逻辑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Panel</a:t>
            </a:r>
            <a:r>
              <a:rPr lang="zh-CN" altLang="en-US">
                <a:sym typeface="+mn-ea"/>
              </a:rPr>
              <a:t>主体对齐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体量对称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evand/AppData/Local/Temp/picturecompress_20220304123129/output_1.pn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770" y="3265170"/>
            <a:ext cx="5387340" cy="3592830"/>
          </a:xfrm>
          <a:prstGeom prst="rect">
            <a:avLst/>
          </a:prstGeom>
        </p:spPr>
      </p:pic>
      <p:pic>
        <p:nvPicPr>
          <p:cNvPr id="3" name="图片 2" descr="C:/Users/evand/AppData/Local/Temp/picturecompress_20220214104817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8330"/>
            <a:ext cx="4806950" cy="4979670"/>
          </a:xfrm>
          <a:prstGeom prst="rect">
            <a:avLst/>
          </a:prstGeom>
        </p:spPr>
      </p:pic>
      <p:pic>
        <p:nvPicPr>
          <p:cNvPr id="7" name="图片 6" descr="fig4V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610" y="0"/>
            <a:ext cx="4898390" cy="32651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/>
              <a:t>科研作图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4813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一、排版（对齐、统一、对称）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3675" y="11798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利用辅助线，像素点级别对齐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09515" y="954405"/>
            <a:ext cx="2393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形状统一逻辑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sym typeface="+mn-ea"/>
              </a:rPr>
              <a:t>Panel</a:t>
            </a:r>
            <a:r>
              <a:rPr lang="zh-CN" altLang="en-US">
                <a:sym typeface="+mn-ea"/>
              </a:rPr>
              <a:t>主体对齐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体量对称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170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/>
              <a:t>科研作图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4813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二、配色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3675" y="1139190"/>
            <a:ext cx="518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/>
              <a:t>设计级别配色方案，精确</a:t>
            </a:r>
            <a:r>
              <a:rPr lang="en-US" altLang="zh-CN"/>
              <a:t>RGB</a:t>
            </a:r>
            <a:r>
              <a:rPr lang="zh-CN" altLang="en-US"/>
              <a:t>值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3675" y="17341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配色网站：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98780"/>
            <a:ext cx="2294890" cy="22764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15" y="2936240"/>
            <a:ext cx="3621405" cy="23545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rcRect t="4006"/>
          <a:stretch>
            <a:fillRect/>
          </a:stretch>
        </p:blipFill>
        <p:spPr>
          <a:xfrm>
            <a:off x="6367145" y="332105"/>
            <a:ext cx="2372360" cy="2343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990" y="2936240"/>
            <a:ext cx="2279650" cy="21907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6515" y="133985"/>
            <a:ext cx="3245485" cy="10629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985" y="1931035"/>
            <a:ext cx="3180715" cy="3225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0650" y="1299210"/>
            <a:ext cx="3181350" cy="3403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375" y="5536565"/>
            <a:ext cx="2130425" cy="10795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9660" y="4379595"/>
            <a:ext cx="1926590" cy="21367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9790" y="2740660"/>
            <a:ext cx="2303780" cy="157416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8860" y="5183505"/>
            <a:ext cx="1430655" cy="144208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0405" y="5704840"/>
            <a:ext cx="2496820" cy="78549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345" y="2247900"/>
            <a:ext cx="2230755" cy="4377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gyNDNkYzkwY2Y3ZTdiMTk3MDZiNjU3ODc3MGFiNDQifQ=="/>
  <p:tag name="KSO_WPP_MARK_KEY" val="3e4959e6-ff37-4b0d-a439-1201da9cb4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Microsoft Office PowerPoint</Application>
  <PresentationFormat>宽屏</PresentationFormat>
  <Paragraphs>195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邵 新元</cp:lastModifiedBy>
  <cp:revision>225</cp:revision>
  <dcterms:created xsi:type="dcterms:W3CDTF">2019-06-19T02:08:00Z</dcterms:created>
  <dcterms:modified xsi:type="dcterms:W3CDTF">2023-08-14T03:52:33Z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2052-11.1.0.12970</vt:lpwstr>
  </property>
  <property fmtid="{D5CDD505-2E9C-101B-9397-08002B2CF9AE}" pid="3" name="ICV">
    <vt:lpwstr>BD211F52A15443759F3DF3894C1A702B</vt:lpwstr>
  </property>
</Properties>
</file>